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03363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80052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50405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26093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C87818-78A7-455C-95FE-12D2A5C79C69}" type="datetimeFigureOut">
              <a:rPr lang="en-US" smtClean="0"/>
              <a:t>9/30/2019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718839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C87818-78A7-455C-95FE-12D2A5C79C69}" type="datetimeFigureOut">
              <a:rPr lang="en-US" smtClean="0"/>
              <a:t>9/30/2019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82226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87818-78A7-455C-95FE-12D2A5C79C69}" type="datetimeFigureOut">
              <a:rPr lang="en-US" smtClean="0"/>
              <a:t>9/30/2019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731920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18521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455798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2253200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942410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87818-78A7-455C-95FE-12D2A5C79C69}" type="datetimeFigureOut">
              <a:rPr lang="en-US" smtClean="0"/>
              <a:t>9/30/2019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ACAF7-283A-40C0-A685-B25F722DDA48}" type="slidenum">
              <a:rPr lang="en-US" smtClean="0"/>
              <a:t>‹#›</a:t>
            </a:fld>
            <a:endParaRPr lang="en-US"/>
          </a:p>
        </p:txBody>
      </p:sp>
    </p:spTree>
    <p:extLst>
      <p:ext uri="{BB962C8B-B14F-4D97-AF65-F5344CB8AC3E}">
        <p14:creationId xmlns:p14="http://schemas.microsoft.com/office/powerpoint/2010/main" val="1089815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zumepizza.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ymnts.com/news/delivery/2019/drone-delivers-healthcare-supplies-to-ireland-island/" TargetMode="External"/><Relationship Id="rId2" Type="http://schemas.openxmlformats.org/officeDocument/2006/relationships/hyperlink" Target="https://fintechnews.hk/8516/various/retail-banking-asia-trend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dirty="0" smtClean="0">
                <a:effectLst/>
                <a:latin typeface="Times New Roman"/>
                <a:ea typeface="Calibri"/>
                <a:cs typeface="Times New Roman"/>
              </a:rPr>
              <a:t>Retail Banking in Asia</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lstStyle/>
          <a:p>
            <a:r>
              <a:rPr lang="en-US" dirty="0" smtClean="0">
                <a:effectLst/>
                <a:latin typeface="Times New Roman"/>
                <a:ea typeface="Calibri"/>
              </a:rPr>
              <a:t>In other term retail banking can also be referred to as consumer banking. From McKinsey and Company,</a:t>
            </a:r>
            <a:r>
              <a:rPr lang="en-US" sz="2800" dirty="0" smtClean="0">
                <a:solidFill>
                  <a:srgbClr val="737373"/>
                </a:solidFill>
                <a:effectLst/>
                <a:latin typeface="Arial"/>
                <a:ea typeface="Calibri"/>
              </a:rPr>
              <a:t> </a:t>
            </a:r>
            <a:r>
              <a:rPr lang="en-US" dirty="0" smtClean="0">
                <a:solidFill>
                  <a:srgbClr val="000000"/>
                </a:solidFill>
                <a:effectLst/>
                <a:latin typeface="Times New Roman"/>
                <a:ea typeface="Calibri"/>
              </a:rPr>
              <a:t>by 2020 </a:t>
            </a:r>
            <a:r>
              <a:rPr lang="en-US" dirty="0" smtClean="0">
                <a:effectLst/>
                <a:latin typeface="Times New Roman"/>
                <a:ea typeface="Calibri"/>
              </a:rPr>
              <a:t>Asia will go up to US$900 billion in retail banking revenue, growing at about 14% per yearly, becoming the second-largest wealth management region worldwide after the US</a:t>
            </a:r>
            <a:endParaRPr lang="en-US" dirty="0"/>
          </a:p>
        </p:txBody>
      </p:sp>
    </p:spTree>
    <p:extLst>
      <p:ext uri="{BB962C8B-B14F-4D97-AF65-F5344CB8AC3E}">
        <p14:creationId xmlns:p14="http://schemas.microsoft.com/office/powerpoint/2010/main" val="785745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dirty="0" smtClean="0">
                <a:effectLst/>
                <a:latin typeface="Times New Roman"/>
                <a:ea typeface="Calibri"/>
                <a:cs typeface="Times New Roman"/>
              </a:rPr>
              <a:t>Retail Banking in Asia</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lstStyle/>
          <a:p>
            <a:r>
              <a:rPr lang="en-US" dirty="0" smtClean="0">
                <a:effectLst/>
                <a:latin typeface="Times New Roman"/>
                <a:ea typeface="Calibri"/>
              </a:rPr>
              <a:t>. However, in the Asia-Pacific (APAC), this banking is being affected by the environmental character of the consumer, outbreak of new technology and the high number of the middle class specifically in urban areas. Due to these reasons, there are top trends factors finance professionals have to consider to remain competitive in this sector in Asia.</a:t>
            </a:r>
            <a:endParaRPr lang="en-US" dirty="0"/>
          </a:p>
        </p:txBody>
      </p:sp>
    </p:spTree>
    <p:extLst>
      <p:ext uri="{BB962C8B-B14F-4D97-AF65-F5344CB8AC3E}">
        <p14:creationId xmlns:p14="http://schemas.microsoft.com/office/powerpoint/2010/main" val="900084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latin typeface="Times New Roman"/>
                <a:ea typeface="Calibri"/>
              </a:rPr>
              <a:t>top trends factors finance professionals have to consider </a:t>
            </a:r>
            <a:endParaRPr lang="en-US" dirty="0"/>
          </a:p>
        </p:txBody>
      </p:sp>
      <p:sp>
        <p:nvSpPr>
          <p:cNvPr id="3" name="Content Placeholder 2"/>
          <p:cNvSpPr>
            <a:spLocks noGrp="1"/>
          </p:cNvSpPr>
          <p:nvPr>
            <p:ph idx="1"/>
          </p:nvPr>
        </p:nvSpPr>
        <p:spPr/>
        <p:txBody>
          <a:bodyPr/>
          <a:lstStyle/>
          <a:p>
            <a:endParaRPr lang="en-US" dirty="0" smtClean="0">
              <a:effectLst/>
              <a:latin typeface="Times New Roman"/>
              <a:ea typeface="Calibri"/>
            </a:endParaRPr>
          </a:p>
          <a:p>
            <a:endParaRPr lang="en-US" dirty="0">
              <a:latin typeface="Times New Roman"/>
              <a:ea typeface="Calibri"/>
            </a:endParaRPr>
          </a:p>
          <a:p>
            <a:r>
              <a:rPr lang="en-US" dirty="0" smtClean="0">
                <a:effectLst/>
                <a:latin typeface="Times New Roman"/>
                <a:ea typeface="Calibri"/>
              </a:rPr>
              <a:t>Data analytics and decision science</a:t>
            </a:r>
          </a:p>
          <a:p>
            <a:pPr marL="0" lvl="0" indent="0">
              <a:buNone/>
            </a:pPr>
            <a:r>
              <a:rPr lang="en-US" dirty="0">
                <a:solidFill>
                  <a:prstClr val="black"/>
                </a:solidFill>
                <a:latin typeface="Times New Roman"/>
                <a:ea typeface="Calibri"/>
              </a:rPr>
              <a:t>Changing customer demands and </a:t>
            </a:r>
            <a:r>
              <a:rPr lang="en-US" dirty="0" err="1">
                <a:solidFill>
                  <a:prstClr val="black"/>
                </a:solidFill>
                <a:latin typeface="Times New Roman"/>
                <a:ea typeface="Calibri"/>
              </a:rPr>
              <a:t>behaviour</a:t>
            </a:r>
            <a:endParaRPr lang="en-US" dirty="0">
              <a:solidFill>
                <a:prstClr val="black"/>
              </a:solidFill>
              <a:latin typeface="Times New Roman"/>
              <a:ea typeface="Calibri"/>
            </a:endParaRPr>
          </a:p>
          <a:p>
            <a:r>
              <a:rPr lang="en-US" dirty="0" smtClean="0">
                <a:effectLst/>
                <a:latin typeface="Times New Roman"/>
                <a:ea typeface="Calibri"/>
              </a:rPr>
              <a:t>Payments players to be banks’ biggest competition</a:t>
            </a:r>
          </a:p>
          <a:p>
            <a:endParaRPr lang="en-US" dirty="0"/>
          </a:p>
        </p:txBody>
      </p:sp>
    </p:spTree>
    <p:extLst>
      <p:ext uri="{BB962C8B-B14F-4D97-AF65-F5344CB8AC3E}">
        <p14:creationId xmlns:p14="http://schemas.microsoft.com/office/powerpoint/2010/main" val="365041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Times New Roman"/>
                <a:ea typeface="Calibri"/>
              </a:rPr>
              <a:t>top trends factors finance professionals have to consider </a:t>
            </a:r>
            <a:endParaRPr lang="en-US" dirty="0"/>
          </a:p>
        </p:txBody>
      </p:sp>
      <p:sp>
        <p:nvSpPr>
          <p:cNvPr id="3" name="Content Placeholder 2"/>
          <p:cNvSpPr>
            <a:spLocks noGrp="1"/>
          </p:cNvSpPr>
          <p:nvPr>
            <p:ph idx="1"/>
          </p:nvPr>
        </p:nvSpPr>
        <p:spPr/>
        <p:txBody>
          <a:bodyPr/>
          <a:lstStyle/>
          <a:p>
            <a:endParaRPr lang="en-US" dirty="0" smtClean="0">
              <a:effectLst/>
              <a:latin typeface="Times New Roman"/>
              <a:ea typeface="Calibri"/>
            </a:endParaRPr>
          </a:p>
          <a:p>
            <a:endParaRPr lang="en-US" dirty="0">
              <a:latin typeface="Times New Roman"/>
              <a:ea typeface="Calibri"/>
            </a:endParaRPr>
          </a:p>
          <a:p>
            <a:r>
              <a:rPr lang="en-US" dirty="0" smtClean="0">
                <a:effectLst/>
                <a:latin typeface="Times New Roman"/>
                <a:ea typeface="Calibri"/>
              </a:rPr>
              <a:t>Shifting communication mediums</a:t>
            </a:r>
          </a:p>
          <a:p>
            <a:r>
              <a:rPr lang="en-US" dirty="0" smtClean="0">
                <a:effectLst/>
                <a:latin typeface="Times New Roman"/>
                <a:ea typeface="Calibri"/>
              </a:rPr>
              <a:t>Rise of big tech disruption in financial services</a:t>
            </a:r>
          </a:p>
          <a:p>
            <a:r>
              <a:rPr lang="en-US" dirty="0" smtClean="0">
                <a:effectLst/>
                <a:latin typeface="Times New Roman"/>
                <a:ea typeface="Calibri"/>
              </a:rPr>
              <a:t>Platform model</a:t>
            </a:r>
            <a:endParaRPr lang="en-US" dirty="0"/>
          </a:p>
        </p:txBody>
      </p:sp>
    </p:spTree>
    <p:extLst>
      <p:ext uri="{BB962C8B-B14F-4D97-AF65-F5344CB8AC3E}">
        <p14:creationId xmlns:p14="http://schemas.microsoft.com/office/powerpoint/2010/main" val="377457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Citi on Treasury’s Real-Time Reality</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fontScale="85000" lnSpcReduction="10000"/>
          </a:bodyPr>
          <a:lstStyle/>
          <a:p>
            <a:pPr marL="0" marR="0">
              <a:lnSpc>
                <a:spcPct val="200000"/>
              </a:lnSpc>
              <a:spcBef>
                <a:spcPts val="0"/>
              </a:spcBef>
              <a:spcAft>
                <a:spcPts val="1000"/>
              </a:spcAft>
              <a:tabLst>
                <a:tab pos="400050" algn="l"/>
              </a:tabLst>
            </a:pPr>
            <a:r>
              <a:rPr lang="en-US" dirty="0" smtClean="0">
                <a:effectLst/>
                <a:latin typeface="Times New Roman"/>
                <a:ea typeface="Calibri"/>
                <a:cs typeface="Times New Roman"/>
              </a:rPr>
              <a:t>	Treasures have changed as compared with a long time ago because of the changing nature of payments. Due to these changes, the treasurers must adhere to it for the cash crossing accounts many times a day, hence, becoming a continuous process, throughout the business day.</a:t>
            </a:r>
            <a:endParaRPr lang="en-US" sz="2800" dirty="0">
              <a:ea typeface="Calibri"/>
              <a:cs typeface="Times New Roman"/>
            </a:endParaRPr>
          </a:p>
        </p:txBody>
      </p:sp>
    </p:spTree>
    <p:extLst>
      <p:ext uri="{BB962C8B-B14F-4D97-AF65-F5344CB8AC3E}">
        <p14:creationId xmlns:p14="http://schemas.microsoft.com/office/powerpoint/2010/main" val="377775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Putting Change in Context</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fontScale="92500" lnSpcReduction="20000"/>
          </a:bodyPr>
          <a:lstStyle/>
          <a:p>
            <a:pPr marL="0" marR="0">
              <a:lnSpc>
                <a:spcPct val="200000"/>
              </a:lnSpc>
              <a:spcBef>
                <a:spcPts val="0"/>
              </a:spcBef>
              <a:spcAft>
                <a:spcPts val="1000"/>
              </a:spcAft>
              <a:tabLst>
                <a:tab pos="400050" algn="l"/>
              </a:tabLst>
            </a:pPr>
            <a:r>
              <a:rPr lang="en-US" dirty="0" smtClean="0">
                <a:effectLst/>
                <a:latin typeface="Times New Roman"/>
                <a:ea typeface="Calibri"/>
                <a:cs typeface="Times New Roman"/>
              </a:rPr>
              <a:t>	According to </a:t>
            </a:r>
            <a:r>
              <a:rPr lang="en-US" dirty="0" err="1" smtClean="0">
                <a:effectLst/>
                <a:latin typeface="Times New Roman"/>
                <a:ea typeface="Calibri"/>
                <a:cs typeface="Times New Roman"/>
              </a:rPr>
              <a:t>Chakravarti</a:t>
            </a:r>
            <a:r>
              <a:rPr lang="en-US" dirty="0" smtClean="0">
                <a:effectLst/>
                <a:latin typeface="Times New Roman"/>
                <a:ea typeface="Calibri"/>
                <a:cs typeface="Times New Roman"/>
              </a:rPr>
              <a:t>, there are several forces at work which impact businesses and the ways that treasurers and their teams manage cash, liquidity and foreign exchange. These forces are uncertainties over trade and changes in tax policies worldwide.</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629975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The Challenges</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budgeting challenges</a:t>
            </a:r>
          </a:p>
          <a:p>
            <a:r>
              <a:rPr lang="en-US" dirty="0" smtClean="0">
                <a:effectLst/>
                <a:latin typeface="Times New Roman"/>
                <a:ea typeface="Calibri"/>
              </a:rPr>
              <a:t>difficulty in getting the funding by the treasurer</a:t>
            </a:r>
          </a:p>
          <a:p>
            <a:r>
              <a:rPr lang="en-US" dirty="0" smtClean="0">
                <a:effectLst/>
                <a:latin typeface="Times New Roman"/>
                <a:ea typeface="Calibri"/>
              </a:rPr>
              <a:t>, need of knowledge and skills on how cash managing are changing</a:t>
            </a:r>
          </a:p>
          <a:p>
            <a:r>
              <a:rPr lang="en-US" dirty="0" smtClean="0">
                <a:effectLst/>
                <a:latin typeface="Times New Roman"/>
                <a:ea typeface="Calibri"/>
              </a:rPr>
              <a:t>the emergence of the technology that changes the business model </a:t>
            </a:r>
          </a:p>
          <a:p>
            <a:r>
              <a:rPr lang="en-US" dirty="0" smtClean="0">
                <a:effectLst/>
                <a:latin typeface="Times New Roman"/>
                <a:ea typeface="Calibri"/>
              </a:rPr>
              <a:t>difficulty in prioritizing departmental transition by the treasurers.</a:t>
            </a:r>
            <a:endParaRPr lang="en-US" dirty="0"/>
          </a:p>
        </p:txBody>
      </p:sp>
    </p:spTree>
    <p:extLst>
      <p:ext uri="{BB962C8B-B14F-4D97-AF65-F5344CB8AC3E}">
        <p14:creationId xmlns:p14="http://schemas.microsoft.com/office/powerpoint/2010/main" val="86844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sz="3200" dirty="0" smtClean="0">
                <a:effectLst/>
                <a:latin typeface="Times New Roman"/>
                <a:ea typeface="Calibri"/>
                <a:cs typeface="Times New Roman"/>
              </a:rPr>
              <a:t>Mobile Smart Kitchens Reinvent Food Delivery</a:t>
            </a:r>
            <a:r>
              <a:rPr lang="en-US" sz="2800" dirty="0">
                <a:ea typeface="Calibri"/>
                <a:cs typeface="Times New Roman"/>
              </a:rPr>
              <a:t/>
            </a:r>
            <a:br>
              <a:rPr lang="en-US" sz="2800" dirty="0">
                <a:ea typeface="Calibri"/>
                <a:cs typeface="Times New Roman"/>
              </a:rPr>
            </a:br>
            <a:endParaRPr lang="en-US" sz="3200" dirty="0"/>
          </a:p>
        </p:txBody>
      </p:sp>
      <p:sp>
        <p:nvSpPr>
          <p:cNvPr id="3" name="Content Placeholder 2"/>
          <p:cNvSpPr>
            <a:spLocks noGrp="1"/>
          </p:cNvSpPr>
          <p:nvPr>
            <p:ph idx="1"/>
          </p:nvPr>
        </p:nvSpPr>
        <p:spPr/>
        <p:txBody>
          <a:bodyPr>
            <a:normAutofit/>
          </a:bodyPr>
          <a:lstStyle/>
          <a:p>
            <a:r>
              <a:rPr lang="en-US" dirty="0" smtClean="0">
                <a:effectLst/>
                <a:latin typeface="Times New Roman"/>
                <a:ea typeface="Calibri"/>
              </a:rPr>
              <a:t>It takes much land, water, pesticides, electricity and fossil fuel to grow, harvest, package, transport and prepare the food before being consumed by people. However, from Alex Garden, the chairman and CEO of </a:t>
            </a:r>
            <a:r>
              <a:rPr lang="en-US" u="none" strike="noStrike" dirty="0" err="1" smtClean="0">
                <a:solidFill>
                  <a:srgbClr val="000000"/>
                </a:solidFill>
                <a:effectLst/>
                <a:latin typeface="Times New Roman"/>
                <a:ea typeface="Calibri"/>
                <a:cs typeface="Times New Roman"/>
                <a:hlinkClick r:id="rId2"/>
              </a:rPr>
              <a:t>Zume</a:t>
            </a:r>
            <a:r>
              <a:rPr lang="en-US" u="none" strike="noStrike" dirty="0" smtClean="0">
                <a:solidFill>
                  <a:srgbClr val="000000"/>
                </a:solidFill>
                <a:effectLst/>
                <a:latin typeface="Times New Roman"/>
                <a:ea typeface="Calibri"/>
                <a:cs typeface="Times New Roman"/>
                <a:hlinkClick r:id="rId2"/>
              </a:rPr>
              <a:t> </a:t>
            </a:r>
            <a:r>
              <a:rPr lang="en-US" u="none" strike="noStrike" dirty="0" err="1" smtClean="0">
                <a:solidFill>
                  <a:srgbClr val="000000"/>
                </a:solidFill>
                <a:effectLst/>
                <a:latin typeface="Times New Roman"/>
                <a:ea typeface="Calibri"/>
                <a:cs typeface="Times New Roman"/>
                <a:hlinkClick r:id="rId2"/>
              </a:rPr>
              <a:t>Inc</a:t>
            </a:r>
            <a:r>
              <a:rPr lang="en-US" b="1" dirty="0" smtClean="0">
                <a:effectLst/>
                <a:latin typeface="Times New Roman"/>
                <a:ea typeface="Calibri"/>
              </a:rPr>
              <a:t>, </a:t>
            </a:r>
            <a:r>
              <a:rPr lang="en-US" dirty="0" smtClean="0">
                <a:effectLst/>
                <a:latin typeface="Times New Roman"/>
                <a:ea typeface="Calibri"/>
              </a:rPr>
              <a:t>for the food industry is a waste which adds up to $990 billion price tag. </a:t>
            </a:r>
            <a:endParaRPr lang="en-US" dirty="0"/>
          </a:p>
        </p:txBody>
      </p:sp>
    </p:spTree>
    <p:extLst>
      <p:ext uri="{BB962C8B-B14F-4D97-AF65-F5344CB8AC3E}">
        <p14:creationId xmlns:p14="http://schemas.microsoft.com/office/powerpoint/2010/main" val="3047983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spcBef>
                <a:spcPts val="0"/>
              </a:spcBef>
              <a:spcAft>
                <a:spcPts val="1000"/>
              </a:spcAft>
              <a:tabLst>
                <a:tab pos="400050" algn="l"/>
              </a:tabLst>
            </a:pPr>
            <a:r>
              <a:rPr lang="en-US" sz="3200" dirty="0" smtClean="0">
                <a:effectLst/>
                <a:latin typeface="Times New Roman"/>
                <a:ea typeface="Calibri"/>
                <a:cs typeface="Times New Roman"/>
              </a:rPr>
              <a:t/>
            </a:r>
            <a:br>
              <a:rPr lang="en-US" sz="3200" dirty="0" smtClean="0">
                <a:effectLst/>
                <a:latin typeface="Times New Roman"/>
                <a:ea typeface="Calibri"/>
                <a:cs typeface="Times New Roman"/>
              </a:rPr>
            </a:br>
            <a:r>
              <a:rPr lang="en-US" sz="3200" dirty="0" smtClean="0">
                <a:effectLst/>
                <a:latin typeface="Times New Roman"/>
                <a:ea typeface="Calibri"/>
                <a:cs typeface="Times New Roman"/>
              </a:rPr>
              <a:t/>
            </a:r>
            <a:br>
              <a:rPr lang="en-US" sz="3200" dirty="0" smtClean="0">
                <a:effectLst/>
                <a:latin typeface="Times New Roman"/>
                <a:ea typeface="Calibri"/>
                <a:cs typeface="Times New Roman"/>
              </a:rPr>
            </a:br>
            <a:r>
              <a:rPr lang="en-US" sz="3200" dirty="0" smtClean="0">
                <a:effectLst/>
                <a:latin typeface="Times New Roman"/>
                <a:ea typeface="Calibri"/>
                <a:cs typeface="Times New Roman"/>
              </a:rPr>
              <a:t>Curbing digital advertising’s big payments fraud problem</a:t>
            </a:r>
            <a:r>
              <a:rPr lang="en-US" sz="3200" dirty="0">
                <a:ea typeface="Calibri"/>
                <a:cs typeface="Times New Roman"/>
              </a:rPr>
              <a:t/>
            </a:r>
            <a:br>
              <a:rPr lang="en-US" sz="3200" dirty="0">
                <a:ea typeface="Calibri"/>
                <a:cs typeface="Times New Roman"/>
              </a:rPr>
            </a:br>
            <a:r>
              <a:rPr lang="en-US" sz="3200" dirty="0">
                <a:ea typeface="Calibri"/>
                <a:cs typeface="Times New Roman"/>
              </a:rPr>
              <a:t/>
            </a:r>
            <a:br>
              <a:rPr lang="en-US" sz="3200" dirty="0">
                <a:ea typeface="Calibri"/>
                <a:cs typeface="Times New Roman"/>
              </a:rPr>
            </a:br>
            <a:endParaRPr lang="en-US" sz="3200" dirty="0"/>
          </a:p>
        </p:txBody>
      </p:sp>
      <p:sp>
        <p:nvSpPr>
          <p:cNvPr id="3" name="Content Placeholder 2"/>
          <p:cNvSpPr>
            <a:spLocks noGrp="1"/>
          </p:cNvSpPr>
          <p:nvPr>
            <p:ph idx="1"/>
          </p:nvPr>
        </p:nvSpPr>
        <p:spPr/>
        <p:txBody>
          <a:bodyPr/>
          <a:lstStyle/>
          <a:p>
            <a:r>
              <a:rPr lang="en-US" dirty="0" smtClean="0">
                <a:effectLst/>
                <a:latin typeface="Times New Roman"/>
                <a:ea typeface="Calibri"/>
              </a:rPr>
              <a:t>Online and mobile advertising with a large amount of money involved makes those areas extremely attractive for frauds. In a new PYMNTS interview, </a:t>
            </a:r>
            <a:r>
              <a:rPr lang="en-US" dirty="0" err="1" smtClean="0">
                <a:effectLst/>
                <a:latin typeface="Times New Roman"/>
                <a:ea typeface="Calibri"/>
              </a:rPr>
              <a:t>Yinglian</a:t>
            </a:r>
            <a:r>
              <a:rPr lang="en-US" dirty="0" smtClean="0">
                <a:effectLst/>
                <a:latin typeface="Times New Roman"/>
                <a:ea typeface="Calibri"/>
              </a:rPr>
              <a:t> </a:t>
            </a:r>
            <a:r>
              <a:rPr lang="en-US" dirty="0" err="1" smtClean="0">
                <a:effectLst/>
                <a:latin typeface="Times New Roman"/>
                <a:ea typeface="Calibri"/>
              </a:rPr>
              <a:t>Xie</a:t>
            </a:r>
            <a:r>
              <a:rPr lang="en-US" dirty="0" smtClean="0">
                <a:effectLst/>
                <a:latin typeface="Times New Roman"/>
                <a:ea typeface="Calibri"/>
              </a:rPr>
              <a:t>, CEO and co-founder of </a:t>
            </a:r>
            <a:r>
              <a:rPr lang="en-US" dirty="0" err="1" smtClean="0">
                <a:effectLst/>
                <a:latin typeface="Times New Roman"/>
                <a:ea typeface="Calibri"/>
              </a:rPr>
              <a:t>DataVisor</a:t>
            </a:r>
            <a:r>
              <a:rPr lang="en-US" dirty="0" smtClean="0">
                <a:effectLst/>
                <a:latin typeface="Times New Roman"/>
                <a:ea typeface="Calibri"/>
              </a:rPr>
              <a:t>, gives the details on how to stop such fraudsters before they get too far</a:t>
            </a:r>
            <a:endParaRPr lang="en-US" dirty="0"/>
          </a:p>
        </p:txBody>
      </p:sp>
    </p:spTree>
    <p:extLst>
      <p:ext uri="{BB962C8B-B14F-4D97-AF65-F5344CB8AC3E}">
        <p14:creationId xmlns:p14="http://schemas.microsoft.com/office/powerpoint/2010/main" val="317773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a:t>
            </a:r>
            <a:r>
              <a:rPr lang="en-US" dirty="0" smtClean="0">
                <a:effectLst/>
                <a:latin typeface="Times New Roman"/>
                <a:ea typeface="Calibri"/>
              </a:rPr>
              <a:t>Citi on treasury’s real-time reality </a:t>
            </a:r>
            <a:endParaRPr lang="en-US" dirty="0"/>
          </a:p>
        </p:txBody>
      </p:sp>
      <p:sp>
        <p:nvSpPr>
          <p:cNvPr id="3" name="Content Placeholder 2"/>
          <p:cNvSpPr>
            <a:spLocks noGrp="1"/>
          </p:cNvSpPr>
          <p:nvPr>
            <p:ph idx="1"/>
          </p:nvPr>
        </p:nvSpPr>
        <p:spPr/>
        <p:txBody>
          <a:bodyPr/>
          <a:lstStyle/>
          <a:p>
            <a:r>
              <a:rPr lang="en-US" dirty="0" smtClean="0">
                <a:effectLst/>
                <a:latin typeface="Times New Roman"/>
                <a:ea typeface="Calibri"/>
              </a:rPr>
              <a:t>invoice innovation that's on the roadmap of 75 per cent of AP professionals</a:t>
            </a:r>
          </a:p>
          <a:p>
            <a:r>
              <a:rPr lang="en-US" dirty="0" smtClean="0">
                <a:effectLst/>
                <a:latin typeface="Times New Roman"/>
                <a:ea typeface="Calibri"/>
              </a:rPr>
              <a:t>what </a:t>
            </a:r>
            <a:r>
              <a:rPr lang="en-US" dirty="0" err="1" smtClean="0">
                <a:effectLst/>
                <a:latin typeface="Times New Roman"/>
                <a:ea typeface="Calibri"/>
              </a:rPr>
              <a:t>Brexit</a:t>
            </a:r>
            <a:r>
              <a:rPr lang="en-US" dirty="0" smtClean="0">
                <a:effectLst/>
                <a:latin typeface="Times New Roman"/>
                <a:ea typeface="Calibri"/>
              </a:rPr>
              <a:t> uncertainty will mean for Ireland’s </a:t>
            </a:r>
            <a:r>
              <a:rPr lang="en-US" dirty="0" err="1" smtClean="0">
                <a:effectLst/>
                <a:latin typeface="Times New Roman"/>
                <a:ea typeface="Calibri"/>
              </a:rPr>
              <a:t>FinServ</a:t>
            </a:r>
            <a:r>
              <a:rPr lang="en-US" dirty="0" smtClean="0">
                <a:effectLst/>
                <a:latin typeface="Times New Roman"/>
                <a:ea typeface="Calibri"/>
              </a:rPr>
              <a:t> future, </a:t>
            </a:r>
            <a:r>
              <a:rPr lang="en-US" dirty="0" err="1" smtClean="0">
                <a:effectLst/>
                <a:latin typeface="Times New Roman"/>
                <a:ea typeface="Calibri"/>
              </a:rPr>
              <a:t>Bitcoin</a:t>
            </a:r>
            <a:r>
              <a:rPr lang="en-US" dirty="0" smtClean="0">
                <a:effectLst/>
                <a:latin typeface="Times New Roman"/>
                <a:ea typeface="Calibri"/>
              </a:rPr>
              <a:t> Daily</a:t>
            </a:r>
          </a:p>
          <a:p>
            <a:r>
              <a:rPr lang="en-US" dirty="0" smtClean="0">
                <a:effectLst/>
                <a:latin typeface="Times New Roman"/>
                <a:ea typeface="Calibri"/>
              </a:rPr>
              <a:t>: Indian Auto Manufacturer Calls for </a:t>
            </a:r>
            <a:r>
              <a:rPr lang="en-US" dirty="0" err="1" smtClean="0">
                <a:effectLst/>
                <a:latin typeface="Times New Roman"/>
                <a:ea typeface="Calibri"/>
              </a:rPr>
              <a:t>blockchain</a:t>
            </a:r>
            <a:r>
              <a:rPr lang="en-US" dirty="0" smtClean="0">
                <a:effectLst/>
                <a:latin typeface="Times New Roman"/>
                <a:ea typeface="Calibri"/>
              </a:rPr>
              <a:t> solutions; SEC accuses ICO incubator of violating securities laws</a:t>
            </a:r>
            <a:endParaRPr lang="en-US" dirty="0"/>
          </a:p>
        </p:txBody>
      </p:sp>
    </p:spTree>
    <p:extLst>
      <p:ext uri="{BB962C8B-B14F-4D97-AF65-F5344CB8AC3E}">
        <p14:creationId xmlns:p14="http://schemas.microsoft.com/office/powerpoint/2010/main" val="4125219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rPr>
              <a:t>Other </a:t>
            </a:r>
            <a:r>
              <a:rPr lang="en-US" sz="4000" dirty="0">
                <a:solidFill>
                  <a:prstClr val="black"/>
                </a:solidFill>
                <a:latin typeface="Times New Roman"/>
                <a:ea typeface="Calibri"/>
              </a:rPr>
              <a:t>Citi on treasury’s real-time reality </a:t>
            </a:r>
            <a:endParaRPr lang="en-US" dirty="0"/>
          </a:p>
        </p:txBody>
      </p:sp>
      <p:sp>
        <p:nvSpPr>
          <p:cNvPr id="3" name="Content Placeholder 2"/>
          <p:cNvSpPr>
            <a:spLocks noGrp="1"/>
          </p:cNvSpPr>
          <p:nvPr>
            <p:ph idx="1"/>
          </p:nvPr>
        </p:nvSpPr>
        <p:spPr/>
        <p:txBody>
          <a:bodyPr/>
          <a:lstStyle/>
          <a:p>
            <a:r>
              <a:rPr lang="en-US" dirty="0" err="1" smtClean="0">
                <a:effectLst/>
                <a:latin typeface="Times New Roman"/>
                <a:ea typeface="Calibri"/>
              </a:rPr>
              <a:t>Zuckerberg</a:t>
            </a:r>
            <a:r>
              <a:rPr lang="en-US" dirty="0" smtClean="0">
                <a:effectLst/>
                <a:latin typeface="Times New Roman"/>
                <a:ea typeface="Calibri"/>
              </a:rPr>
              <a:t> to visit DC to discuss Internet regulations</a:t>
            </a:r>
          </a:p>
          <a:p>
            <a:r>
              <a:rPr lang="en-US" dirty="0" err="1" smtClean="0">
                <a:effectLst/>
                <a:latin typeface="Times New Roman"/>
                <a:ea typeface="Calibri"/>
              </a:rPr>
              <a:t>Alexa</a:t>
            </a:r>
            <a:r>
              <a:rPr lang="en-US" dirty="0" smtClean="0">
                <a:effectLst/>
                <a:latin typeface="Times New Roman"/>
                <a:ea typeface="Calibri"/>
              </a:rPr>
              <a:t> users can donate to 2020 election using Amazon Pay</a:t>
            </a:r>
          </a:p>
          <a:p>
            <a:r>
              <a:rPr lang="en-US" dirty="0" smtClean="0">
                <a:effectLst/>
                <a:latin typeface="Times New Roman"/>
                <a:ea typeface="Calibri"/>
              </a:rPr>
              <a:t>the unmanned Drone delivers healthcare supplies to Island in Ireland</a:t>
            </a:r>
            <a:endParaRPr lang="en-US" dirty="0"/>
          </a:p>
        </p:txBody>
      </p:sp>
    </p:spTree>
    <p:extLst>
      <p:ext uri="{BB962C8B-B14F-4D97-AF65-F5344CB8AC3E}">
        <p14:creationId xmlns:p14="http://schemas.microsoft.com/office/powerpoint/2010/main" val="702092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a:bodyPr>
          <a:lstStyle/>
          <a:p>
            <a:pPr marL="0" marR="0">
              <a:lnSpc>
                <a:spcPct val="200000"/>
              </a:lnSpc>
              <a:spcBef>
                <a:spcPts val="0"/>
              </a:spcBef>
              <a:spcAft>
                <a:spcPts val="1000"/>
              </a:spcAft>
              <a:tabLst>
                <a:tab pos="400050" algn="l"/>
              </a:tabLst>
            </a:pPr>
            <a:r>
              <a:rPr lang="en-US" u="sng" dirty="0" smtClean="0">
                <a:solidFill>
                  <a:srgbClr val="0000FF"/>
                </a:solidFill>
                <a:effectLst/>
                <a:latin typeface="Times New Roman"/>
                <a:ea typeface="Calibri"/>
                <a:cs typeface="Times New Roman"/>
                <a:hlinkClick r:id="rId2"/>
              </a:rPr>
              <a:t>https://fintechnews.hk/8516/various/retail-banking-asia-trends/</a:t>
            </a:r>
            <a:endParaRPr lang="en-US" sz="2800" dirty="0">
              <a:ea typeface="Calibri"/>
              <a:cs typeface="Times New Roman"/>
            </a:endParaRPr>
          </a:p>
          <a:p>
            <a:pPr marL="0" marR="0">
              <a:lnSpc>
                <a:spcPct val="200000"/>
              </a:lnSpc>
              <a:spcBef>
                <a:spcPts val="0"/>
              </a:spcBef>
              <a:spcAft>
                <a:spcPts val="1000"/>
              </a:spcAft>
              <a:tabLst>
                <a:tab pos="400050" algn="l"/>
              </a:tabLst>
            </a:pPr>
            <a:r>
              <a:rPr lang="en-US" u="sng" dirty="0" smtClean="0">
                <a:solidFill>
                  <a:srgbClr val="0000FF"/>
                </a:solidFill>
                <a:effectLst/>
                <a:latin typeface="Times New Roman"/>
                <a:ea typeface="Calibri"/>
                <a:cs typeface="Times New Roman"/>
                <a:hlinkClick r:id="rId3"/>
              </a:rPr>
              <a:t>https://www.pymnts.com/news/delivery/2019/drone-delivers-healthcare-supplies-to-ireland-island/</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750882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428</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Retail Banking in Asia </vt:lpstr>
      <vt:lpstr>Retail Banking in Asia </vt:lpstr>
      <vt:lpstr>top trends factors finance professionals have to consider </vt:lpstr>
      <vt:lpstr>top trends factors finance professionals have to consider </vt:lpstr>
      <vt:lpstr>Citi on Treasury’s Real-Time Reality </vt:lpstr>
      <vt:lpstr>Putting Change in Context </vt:lpstr>
      <vt:lpstr>The Challenges </vt:lpstr>
      <vt:lpstr>Mobile Smart Kitchens Reinvent Food Delivery </vt:lpstr>
      <vt:lpstr>  Curbing digital advertising’s big payments fraud problem  </vt:lpstr>
      <vt:lpstr>Other Citi on treasury’s real-time reality </vt:lpstr>
      <vt:lpstr>Other Citi on treasury’s real-time reality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Retail Banking in Asia</dc:title>
  <dc:creator>Windows User</dc:creator>
  <cp:lastModifiedBy>Windows User</cp:lastModifiedBy>
  <cp:revision>3</cp:revision>
  <dcterms:created xsi:type="dcterms:W3CDTF">2019-09-29T23:59:43Z</dcterms:created>
  <dcterms:modified xsi:type="dcterms:W3CDTF">2019-09-30T00:22:51Z</dcterms:modified>
</cp:coreProperties>
</file>